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media/image9.jpg" ContentType="image/jpeg"/>
  <Override PartName="/ppt/media/image10.jpg" ContentType="image/jpeg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sldIdLst>
    <p:sldId id="256" r:id="rId3"/>
    <p:sldId id="257" r:id="rId4"/>
    <p:sldId id="258" r:id="rId5"/>
    <p:sldId id="260" r:id="rId6"/>
    <p:sldId id="259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07/7/12/main" val="0"/>
    </p:ext>
    <p:ext uri="{D31A062A-798A-4329-ABDD-BBA856620510}">
      <p14:defaultImageDpi xmlns:p14="http://schemas.microsoft.com/office/powerpoint/2007/7/12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1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84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540F6163-B640-4AF8-9D1D-13011705C4A5}" type="datetimeFigureOut">
              <a:rPr lang="en-US" smtClean="0"/>
              <a:t>5/3/2010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4A6C773C-92C0-40BC-A54B-E68773169DA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2971800"/>
            <a:ext cx="4572000" cy="990600"/>
          </a:xfrm>
        </p:spPr>
        <p:txBody>
          <a:bodyPr/>
          <a:lstStyle/>
          <a:p>
            <a:pPr algn="ctr"/>
            <a:r>
              <a:rPr lang="ar-SA" b="1" i="0" spc="0" dirty="0" smtClean="0">
                <a:ln w="10541" cmpd="sng">
                  <a:solidFill>
                    <a:srgbClr xmlns:mc="http://schemas.openxmlformats.org/markup-compatibility/2006" xmlns:a14="http://schemas.microsoft.com/office/drawing/2007/7/7/main" val="7D7D7D" mc:Ignorable="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  <a:gs pos="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50000">
                      <a:schemeClr val="tx1">
                        <a:lumMod val="75000"/>
                      </a:scheme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تنفيذ</a:t>
            </a:r>
          </a:p>
          <a:p>
            <a:pPr algn="ctr"/>
            <a:r>
              <a:rPr lang="ar-SA" b="1" i="0" spc="0" dirty="0" smtClean="0">
                <a:ln w="10541" cmpd="sng">
                  <a:solidFill>
                    <a:srgbClr xmlns:mc="http://schemas.openxmlformats.org/markup-compatibility/2006" xmlns:a14="http://schemas.microsoft.com/office/drawing/2007/7/7/main" val="7D7D7D" mc:Ignorable="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  <a:gs pos="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50000">
                      <a:schemeClr val="tx1">
                        <a:lumMod val="75000"/>
                      </a:scheme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أحمد عدنان كيفي</a:t>
            </a:r>
            <a:endParaRPr lang="en-US" b="1" i="0" spc="0" dirty="0">
              <a:ln w="10541" cmpd="sng">
                <a:solidFill>
                  <a:srgbClr xmlns:mc="http://schemas.openxmlformats.org/markup-compatibility/2006" xmlns:a14="http://schemas.microsoft.com/office/drawing/2007/7/7/main" val="7D7D7D" mc:Ignorable="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xmlns:mc="http://schemas.openxmlformats.org/markup-compatibility/2006" xmlns:a14="http://schemas.microsoft.com/office/drawing/2007/7/7/main" val="FFFFFF" mc:Ignorable="">
                      <a:tint val="40000"/>
                      <a:satMod val="250000"/>
                    </a:srgbClr>
                  </a:gs>
                  <a:gs pos="0">
                    <a:srgbClr xmlns:mc="http://schemas.openxmlformats.org/markup-compatibility/2006" xmlns:a14="http://schemas.microsoft.com/office/drawing/2007/7/7/main" val="FFFFFF" mc:Ignorable="">
                      <a:tint val="52000"/>
                      <a:satMod val="300000"/>
                    </a:srgbClr>
                  </a:gs>
                  <a:gs pos="50000">
                    <a:schemeClr val="tx1">
                      <a:lumMod val="75000"/>
                    </a:schemeClr>
                  </a:gs>
                  <a:gs pos="100000">
                    <a:srgbClr xmlns:mc="http://schemas.openxmlformats.org/markup-compatibility/2006" xmlns:a14="http://schemas.microsoft.com/office/drawing/2007/7/7/main" val="FFFFFF" mc:Ignorable="">
                      <a:tint val="52000"/>
                      <a:satMod val="300000"/>
                    </a:srgbClr>
                  </a:gs>
                  <a:gs pos="100000">
                    <a:srgbClr xmlns:mc="http://schemas.openxmlformats.org/markup-compatibility/2006" xmlns:a14="http://schemas.microsoft.com/office/drawing/2007/7/7/main" val="FFFFFF" mc:Ignorable="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8410574" cy="2438399"/>
          </a:xfrm>
        </p:spPr>
        <p:txBody>
          <a:bodyPr>
            <a:normAutofit/>
          </a:bodyPr>
          <a:lstStyle/>
          <a:p>
            <a:pPr algn="ctr" rtl="1"/>
            <a:r>
              <a:rPr lang="ar-SA" sz="4400" dirty="0" smtClean="0">
                <a:ln w="10541" cmpd="sng">
                  <a:solidFill>
                    <a:srgbClr xmlns:mc="http://schemas.openxmlformats.org/markup-compatibility/2006" xmlns:a14="http://schemas.microsoft.com/office/drawing/2007/7/7/main" val="7D7D7D" mc:Ignorable="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  <a:gs pos="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50000">
                      <a:schemeClr val="tx1">
                        <a:lumMod val="75000"/>
                      </a:scheme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النمذجة الحسابية لقطار المشاعر المقدسة</a:t>
            </a:r>
            <a:br>
              <a:rPr lang="ar-SA" sz="4400" dirty="0" smtClean="0">
                <a:ln w="10541" cmpd="sng">
                  <a:solidFill>
                    <a:srgbClr xmlns:mc="http://schemas.openxmlformats.org/markup-compatibility/2006" xmlns:a14="http://schemas.microsoft.com/office/drawing/2007/7/7/main" val="7D7D7D" mc:Ignorable="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  <a:gs pos="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50000">
                      <a:schemeClr val="tx1">
                        <a:lumMod val="75000"/>
                      </a:scheme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sz="4400" dirty="0">
                <a:ln w="10541" cmpd="sng">
                  <a:solidFill>
                    <a:srgbClr xmlns:mc="http://schemas.openxmlformats.org/markup-compatibility/2006" xmlns:a14="http://schemas.microsoft.com/office/drawing/2007/7/7/main" val="7D7D7D" mc:Ignorable="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  <a:gs pos="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50000">
                      <a:schemeClr val="tx1">
                        <a:lumMod val="75000"/>
                      </a:scheme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Mathematical modeling of the train of the holy sites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28A0092B-C50C-407e-A947-70E740481C1C">
                <a14:useLocalDpi xmlns:a14="http://schemas.microsoft.com/office/drawing/2007/7/7/main" val="0"/>
              </a:ext>
            </a:extLst>
          </a:blip>
          <a:stretch>
            <a:fillRect/>
          </a:stretch>
        </p:blipFill>
        <p:spPr>
          <a:xfrm>
            <a:off x="0" y="3657600"/>
            <a:ext cx="10820400" cy="3924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81000" y="4191000"/>
            <a:ext cx="83820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2000" b="0" i="1" kern="1200" cap="none" spc="12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A" b="1" i="0" spc="0" dirty="0" smtClean="0">
                <a:ln w="10541" cmpd="sng">
                  <a:solidFill>
                    <a:srgbClr xmlns:mc="http://schemas.openxmlformats.org/markup-compatibility/2006" xmlns:a14="http://schemas.microsoft.com/office/drawing/2007/7/7/main" val="7D7D7D" mc:Ignorable="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  <a:gs pos="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50000">
                      <a:schemeClr val="tx1">
                        <a:lumMod val="75000"/>
                      </a:scheme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اشراف</a:t>
            </a:r>
          </a:p>
          <a:p>
            <a:pPr algn="ctr" rtl="1"/>
            <a:r>
              <a:rPr lang="ar-SA" b="1" i="0" spc="0" dirty="0" smtClean="0">
                <a:ln w="10541" cmpd="sng">
                  <a:solidFill>
                    <a:srgbClr xmlns:mc="http://schemas.openxmlformats.org/markup-compatibility/2006" xmlns:a14="http://schemas.microsoft.com/office/drawing/2007/7/7/main" val="7D7D7D" mc:Ignorable="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  <a:gs pos="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50000">
                      <a:schemeClr val="tx1">
                        <a:lumMod val="75000"/>
                      </a:scheme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52000"/>
                        <a:satMod val="300000"/>
                      </a:srgbClr>
                    </a:gs>
                    <a:gs pos="100000">
                      <a:srgbClr xmlns:mc="http://schemas.openxmlformats.org/markup-compatibility/2006" xmlns:a14="http://schemas.microsoft.com/office/drawing/2007/7/7/main" val="FFFFFF" mc:Ignorable="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د. محمود كامل				 د. إبراهيم البديوي</a:t>
            </a:r>
            <a:endParaRPr lang="en-US" b="1" i="0" spc="0" dirty="0">
              <a:ln w="10541" cmpd="sng">
                <a:solidFill>
                  <a:srgbClr xmlns:mc="http://schemas.openxmlformats.org/markup-compatibility/2006" xmlns:a14="http://schemas.microsoft.com/office/drawing/2007/7/7/main" val="7D7D7D" mc:Ignorable="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xmlns:mc="http://schemas.openxmlformats.org/markup-compatibility/2006" xmlns:a14="http://schemas.microsoft.com/office/drawing/2007/7/7/main" val="FFFFFF" mc:Ignorable="">
                      <a:tint val="40000"/>
                      <a:satMod val="250000"/>
                    </a:srgbClr>
                  </a:gs>
                  <a:gs pos="0">
                    <a:srgbClr xmlns:mc="http://schemas.openxmlformats.org/markup-compatibility/2006" xmlns:a14="http://schemas.microsoft.com/office/drawing/2007/7/7/main" val="FFFFFF" mc:Ignorable="">
                      <a:tint val="52000"/>
                      <a:satMod val="300000"/>
                    </a:srgbClr>
                  </a:gs>
                  <a:gs pos="50000">
                    <a:schemeClr val="tx1">
                      <a:lumMod val="75000"/>
                    </a:schemeClr>
                  </a:gs>
                  <a:gs pos="100000">
                    <a:srgbClr xmlns:mc="http://schemas.openxmlformats.org/markup-compatibility/2006" xmlns:a14="http://schemas.microsoft.com/office/drawing/2007/7/7/main" val="FFFFFF" mc:Ignorable="">
                      <a:tint val="52000"/>
                      <a:satMod val="300000"/>
                    </a:srgbClr>
                  </a:gs>
                  <a:gs pos="100000">
                    <a:srgbClr xmlns:mc="http://schemas.openxmlformats.org/markup-compatibility/2006" xmlns:a14="http://schemas.microsoft.com/office/drawing/2007/7/7/main" val="FFFFFF" mc:Ignorable="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07/7/12/main" val="2414764368"/>
      </p:ext>
    </p:extLst>
  </p:cSld>
  <p:clrMapOvr>
    <a:masterClrMapping/>
  </p:clrMapOvr>
  <p:timing>
    <p:tnLst>
      <p:par>
        <p:cTn xmlns:p14="http://schemas.microsoft.com/office/powerpoint/2007/7/12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0"/>
              </a:schemeClr>
            </a:gs>
            <a:gs pos="83000">
              <a:schemeClr val="tx2">
                <a:lumMod val="90000"/>
              </a:schemeClr>
            </a:gs>
            <a:gs pos="100000">
              <a:schemeClr val="accent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2426" y="1219200"/>
            <a:ext cx="7680960" cy="5715000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10000"/>
              </a:lnSpc>
              <a:buFont typeface="Arial" charset="0"/>
              <a:buChar char="•"/>
            </a:pPr>
            <a:r>
              <a:rPr lang="en-US" sz="4000" dirty="0" smtClean="0"/>
              <a:t>Programming Language :</a:t>
            </a:r>
          </a:p>
          <a:p>
            <a:pPr marL="457200" lvl="1" indent="-285750">
              <a:lnSpc>
                <a:spcPct val="110000"/>
              </a:lnSpc>
              <a:buFont typeface="Arial" charset="0"/>
              <a:buChar char="•"/>
            </a:pPr>
            <a:r>
              <a:rPr lang="en-US" sz="3600" dirty="0" smtClean="0"/>
              <a:t>Microsoft Visual </a:t>
            </a:r>
            <a:r>
              <a:rPr lang="en-US" sz="3600" dirty="0" err="1" smtClean="0"/>
              <a:t>C#.</a:t>
            </a:r>
            <a:r>
              <a:rPr lang="en-US" sz="3600" dirty="0" err="1" smtClean="0"/>
              <a:t>net</a:t>
            </a:r>
            <a:r>
              <a:rPr lang="en-US" sz="3600" dirty="0" smtClean="0"/>
              <a:t> 2010</a:t>
            </a:r>
            <a:endParaRPr lang="en-US" sz="3600" dirty="0" smtClean="0"/>
          </a:p>
          <a:p>
            <a:pPr marL="285750" indent="-285750">
              <a:lnSpc>
                <a:spcPct val="110000"/>
              </a:lnSpc>
              <a:buFont typeface="Arial" charset="0"/>
              <a:buChar char="•"/>
            </a:pPr>
            <a:r>
              <a:rPr lang="en-US" sz="4000" dirty="0" smtClean="0"/>
              <a:t>Database :</a:t>
            </a:r>
          </a:p>
          <a:p>
            <a:pPr marL="457200" lvl="1" indent="-285750">
              <a:lnSpc>
                <a:spcPct val="110000"/>
              </a:lnSpc>
              <a:buFont typeface="Arial" charset="0"/>
              <a:buChar char="•"/>
            </a:pPr>
            <a:r>
              <a:rPr lang="en-US" sz="3800" dirty="0" smtClean="0"/>
              <a:t>No Database</a:t>
            </a:r>
          </a:p>
          <a:p>
            <a:pPr marL="285750" indent="-285750">
              <a:lnSpc>
                <a:spcPct val="110000"/>
              </a:lnSpc>
              <a:buFont typeface="Arial" charset="0"/>
              <a:buChar char="•"/>
            </a:pPr>
            <a:r>
              <a:rPr lang="en-US" sz="4000" dirty="0" smtClean="0"/>
              <a:t>Operating System :</a:t>
            </a:r>
          </a:p>
          <a:p>
            <a:pPr marL="457200" lvl="1" indent="-285750">
              <a:lnSpc>
                <a:spcPct val="110000"/>
              </a:lnSpc>
              <a:buFont typeface="Arial" charset="0"/>
              <a:buChar char="•"/>
            </a:pPr>
            <a:r>
              <a:rPr lang="en-US" sz="3800" dirty="0" smtClean="0"/>
              <a:t>Windows 7</a:t>
            </a:r>
          </a:p>
          <a:p>
            <a:pPr marL="285750" indent="-285750">
              <a:lnSpc>
                <a:spcPct val="110000"/>
              </a:lnSpc>
              <a:buFont typeface="Arial" charset="0"/>
              <a:buChar char="•"/>
            </a:pPr>
            <a:r>
              <a:rPr lang="en-US" sz="4000" dirty="0" smtClean="0"/>
              <a:t>Environment :</a:t>
            </a:r>
          </a:p>
          <a:p>
            <a:pPr marL="457200" lvl="1" indent="-285750">
              <a:lnSpc>
                <a:spcPct val="110000"/>
              </a:lnSpc>
              <a:buFont typeface="Arial" charset="0"/>
              <a:buChar char="•"/>
            </a:pPr>
            <a:r>
              <a:rPr lang="en-US" sz="3800" dirty="0" smtClean="0"/>
              <a:t>Pc </a:t>
            </a:r>
            <a:endParaRPr lang="en-US" sz="3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680960" cy="1066800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xmlns:mc="http://schemas.openxmlformats.org/markup-compatibility/2006" xmlns:a14="http://schemas.microsoft.com/office/drawing/2007/7/7/main" val="000000" mc:Ignorable="">
                      <a:alpha val="38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Tools  -  </a:t>
            </a:r>
            <a:r>
              <a:rPr lang="ar-SA" sz="48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xmlns:mc="http://schemas.openxmlformats.org/markup-compatibility/2006" xmlns:a14="http://schemas.microsoft.com/office/drawing/2007/7/7/main" val="000000" mc:Ignorable="">
                      <a:alpha val="38000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الأدوات</a:t>
            </a:r>
            <a:endParaRPr lang="en-US" sz="48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xmlns:mc="http://schemas.openxmlformats.org/markup-compatibility/2006" xmlns:a14="http://schemas.microsoft.com/office/drawing/2007/7/7/main" val="000000" mc:Ignorable="">
                    <a:alpha val="38000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28A0092B-C50C-407e-A947-70E740481C1C">
                <a14:useLocalDpi xmlns:a14="http://schemas.microsoft.com/office/drawing/2007/7/7/main" val="0"/>
              </a:ext>
            </a:extLst>
          </a:blip>
          <a:stretch>
            <a:fillRect/>
          </a:stretch>
        </p:blipFill>
        <p:spPr>
          <a:xfrm>
            <a:off x="2362200" y="-2667000"/>
            <a:ext cx="15621000" cy="998220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07/7/12/main" val="2495325427"/>
      </p:ext>
    </p:extLst>
  </p:cSld>
  <p:clrMapOvr>
    <a:masterClrMapping/>
  </p:clrMapOvr>
  <p:timing>
    <p:tnLst>
      <p:par>
        <p:cTn xmlns:p14="http://schemas.microsoft.com/office/powerpoint/2007/7/12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 algn="r" rtl="1">
              <a:lnSpc>
                <a:spcPct val="200000"/>
              </a:lnSpc>
              <a:buFont typeface="Arial" pitchFamily="34" charset="0"/>
              <a:buChar char="•"/>
            </a:pPr>
            <a:r>
              <a:rPr lang="ar-SA" sz="2800" dirty="0" smtClean="0"/>
              <a:t>التمكن من تصور حركة الحجاج واقتراح مكونات شبكة السكك الحديدية بين نقطتين بناءً على متطلبات المستخدم من عدد ركاب وزمن محدد</a:t>
            </a:r>
          </a:p>
          <a:p>
            <a:pPr marL="457200" indent="-457200" algn="r" rtl="1">
              <a:lnSpc>
                <a:spcPct val="200000"/>
              </a:lnSpc>
              <a:buFont typeface="Arial" pitchFamily="34" charset="0"/>
              <a:buChar char="•"/>
            </a:pPr>
            <a:r>
              <a:rPr lang="ar-SA" sz="2800" dirty="0" smtClean="0"/>
              <a:t>حساب عدد الركاب الذين يمكن نقلهم بواسطة ادخال معلومات شبكة السكك الحديدية الحالية 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 -  </a:t>
            </a:r>
            <a:r>
              <a:rPr lang="ar-SA" dirty="0" smtClean="0"/>
              <a:t>الأهداف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07/7/12/main" val="4121353729"/>
      </p:ext>
    </p:extLst>
  </p:cSld>
  <p:clrMapOvr>
    <a:masterClrMapping/>
  </p:clrMapOvr>
  <p:timing>
    <p:tnLst>
      <p:par>
        <p:cTn xmlns:p14="http://schemas.microsoft.com/office/powerpoint/2007/7/12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1200" y="0"/>
            <a:ext cx="3200400" cy="617220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ar-SA" sz="6000" b="1" dirty="0" smtClean="0">
                <a:effectLst>
                  <a:outerShdw blurRad="38100" dist="38100" dir="2700000" algn="tl">
                    <a:srgbClr xmlns:mc="http://schemas.openxmlformats.org/markup-compatibility/2006" xmlns:a14="http://schemas.microsoft.com/office/drawing/2007/7/7/main" val="000000" mc:Ignorable="">
                      <a:alpha val="43137"/>
                    </a:srgbClr>
                  </a:outerShdw>
                </a:effectLst>
                <a:latin typeface="Traditional Arabic" pitchFamily="18" charset="-78"/>
                <a:cs typeface="Traditional Arabic" pitchFamily="18" charset="-78"/>
              </a:rPr>
              <a:t>مسار القطار التي تم البدء في انشاءه والذي يربط عرفات بمزدلفة</a:t>
            </a:r>
            <a:endParaRPr lang="en-US" sz="6000" b="1" dirty="0">
              <a:effectLst>
                <a:outerShdw blurRad="38100" dist="38100" dir="2700000" algn="tl">
                  <a:srgbClr xmlns:mc="http://schemas.openxmlformats.org/markup-compatibility/2006" xmlns:a14="http://schemas.microsoft.com/office/drawing/2007/7/7/main" val="000000" mc:Ignorable="">
                    <a:alpha val="43137"/>
                  </a:srgbClr>
                </a:outerShdw>
              </a:effectLst>
              <a:latin typeface="Traditional Arabic" pitchFamily="18" charset="-78"/>
              <a:cs typeface="Traditional Arabic" pitchFamily="18" charset="-78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5274310" cy="6172200"/>
          </a:xfrm>
          <a:prstGeom prst="roundRect">
            <a:avLst>
              <a:gd name="adj" fmla="val 8594"/>
            </a:avLst>
          </a:prstGeom>
          <a:solidFill>
            <a:srgbClr xmlns:mc="http://schemas.openxmlformats.org/markup-compatibility/2006" xmlns:a14="http://schemas.microsoft.com/office/drawing/2007/7/7/main" val="FFFFFF" mc:Ignorable="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07/7/12/main" val="3666937635"/>
      </p:ext>
    </p:extLst>
  </p:cSld>
  <p:clrMapOvr>
    <a:masterClrMapping/>
  </p:clrMapOvr>
  <p:timing>
    <p:tnLst>
      <p:par>
        <p:cTn xmlns:p14="http://schemas.microsoft.com/office/powerpoint/2007/7/12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28A0092B-C50C-407e-A947-70E740481C1C">
                <a14:useLocalDpi xmlns:a14="http://schemas.microsoft.com/office/drawing/2007/7/7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5760085" cy="2917825"/>
          </a:xfrm>
          <a:prstGeom prst="rect">
            <a:avLst/>
          </a:prstGeom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28A0092B-C50C-407e-A947-70E740481C1C">
                <a14:useLocalDpi xmlns:a14="http://schemas.microsoft.com/office/drawing/2007/7/7/main" val="0"/>
              </a:ext>
            </a:extLst>
          </a:blip>
          <a:srcRect l="55367" t="37129" r="30796" b="17338"/>
          <a:stretch/>
        </p:blipFill>
        <p:spPr bwMode="auto">
          <a:xfrm>
            <a:off x="3594847" y="2819400"/>
            <a:ext cx="1686994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07/7/7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07/7/7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07/7/7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28A0092B-C50C-407e-A947-70E740481C1C">
                <a14:useLocalDpi xmlns:a14="http://schemas.microsoft.com/office/drawing/2007/7/7/main" val="0"/>
              </a:ext>
            </a:extLst>
          </a:blip>
          <a:srcRect l="38198" t="25666" r="30478" b="7090"/>
          <a:stretch/>
        </p:blipFill>
        <p:spPr bwMode="auto">
          <a:xfrm>
            <a:off x="228600" y="3111856"/>
            <a:ext cx="2819400" cy="35937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07/7/7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07/7/7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07/7/7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28A0092B-C50C-407e-A947-70E740481C1C">
                <a14:useLocalDpi xmlns:a14="http://schemas.microsoft.com/office/drawing/2007/7/7/main" val="0"/>
              </a:ext>
            </a:extLst>
          </a:blip>
          <a:srcRect l="30257" t="26781" r="40405" b="10805"/>
          <a:stretch/>
        </p:blipFill>
        <p:spPr bwMode="auto">
          <a:xfrm>
            <a:off x="6080124" y="3124200"/>
            <a:ext cx="2835276" cy="358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07/7/7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07/7/7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07/7/7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07/7/12/main" val="328914212"/>
      </p:ext>
    </p:extLst>
  </p:cSld>
  <p:clrMapOvr>
    <a:masterClrMapping/>
  </p:clrMapOvr>
  <p:timing>
    <p:tnLst>
      <p:par>
        <p:cTn xmlns:p14="http://schemas.microsoft.com/office/powerpoint/2007/7/12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28A0092B-C50C-407e-A947-70E740481C1C">
                <a14:useLocalDpi xmlns:a14="http://schemas.microsoft.com/office/drawing/2007/7/7/main" val="0"/>
              </a:ext>
            </a:extLst>
          </a:blip>
          <a:stretch>
            <a:fillRect/>
          </a:stretch>
        </p:blipFill>
        <p:spPr>
          <a:xfrm>
            <a:off x="2286000" y="76200"/>
            <a:ext cx="4343400" cy="171096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28A0092B-C50C-407e-A947-70E740481C1C">
                <a14:useLocalDpi xmlns:a14="http://schemas.microsoft.com/office/drawing/2007/7/7/main" val="0"/>
              </a:ext>
            </a:extLst>
          </a:blip>
          <a:stretch>
            <a:fillRect/>
          </a:stretch>
        </p:blipFill>
        <p:spPr>
          <a:xfrm>
            <a:off x="2362200" y="2326341"/>
            <a:ext cx="4373466" cy="1752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28A0092B-C50C-407e-A947-70E740481C1C">
                <a14:useLocalDpi xmlns:a14="http://schemas.microsoft.com/office/drawing/2007/7/7/main" val="0"/>
              </a:ext>
            </a:extLst>
          </a:blip>
          <a:stretch>
            <a:fillRect/>
          </a:stretch>
        </p:blipFill>
        <p:spPr>
          <a:xfrm>
            <a:off x="2362200" y="4603376"/>
            <a:ext cx="4343400" cy="1698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4000672"/>
            <a:ext cx="8221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tTotal</a:t>
            </a:r>
            <a:r>
              <a:rPr lang="en-US" sz="3200" dirty="0"/>
              <a:t> = </a:t>
            </a:r>
            <a:r>
              <a:rPr lang="en-US" sz="3200" dirty="0" err="1"/>
              <a:t>tPB</a:t>
            </a:r>
            <a:r>
              <a:rPr lang="en-US" sz="3200" dirty="0"/>
              <a:t> + </a:t>
            </a:r>
            <a:r>
              <a:rPr lang="en-US" sz="3200" dirty="0" err="1"/>
              <a:t>tHeadway</a:t>
            </a:r>
            <a:r>
              <a:rPr lang="en-US" sz="3200" dirty="0"/>
              <a:t> + </a:t>
            </a:r>
            <a:r>
              <a:rPr lang="en-US" sz="3200" dirty="0" err="1"/>
              <a:t>tPD</a:t>
            </a:r>
            <a:r>
              <a:rPr lang="en-US" sz="3200" dirty="0"/>
              <a:t> + </a:t>
            </a:r>
            <a:r>
              <a:rPr lang="en-US" sz="3200" dirty="0" err="1" smtClean="0"/>
              <a:t>tBack</a:t>
            </a:r>
            <a:r>
              <a:rPr lang="en-US" sz="3200" dirty="0" smtClean="0"/>
              <a:t> </a:t>
            </a:r>
            <a:r>
              <a:rPr lang="en-US" sz="3200" dirty="0"/>
              <a:t>+ </a:t>
            </a:r>
            <a:r>
              <a:rPr lang="en-US" sz="3200" dirty="0" err="1" smtClean="0"/>
              <a:t>DelayT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6273225"/>
            <a:ext cx="8221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tTotal</a:t>
            </a:r>
            <a:r>
              <a:rPr lang="en-US" sz="3200" dirty="0"/>
              <a:t> = </a:t>
            </a:r>
            <a:r>
              <a:rPr lang="en-US" sz="3200" dirty="0" err="1"/>
              <a:t>tPB</a:t>
            </a:r>
            <a:r>
              <a:rPr lang="en-US" sz="3200" dirty="0"/>
              <a:t> + </a:t>
            </a:r>
            <a:r>
              <a:rPr lang="en-US" sz="3200" dirty="0" err="1"/>
              <a:t>tHeadway</a:t>
            </a:r>
            <a:r>
              <a:rPr lang="en-US" sz="3200" dirty="0"/>
              <a:t> + </a:t>
            </a:r>
            <a:r>
              <a:rPr lang="en-US" sz="3200" dirty="0" err="1"/>
              <a:t>tPD</a:t>
            </a:r>
            <a:r>
              <a:rPr lang="en-US" sz="3200" dirty="0"/>
              <a:t> + </a:t>
            </a:r>
            <a:r>
              <a:rPr lang="en-US" sz="3200" dirty="0" err="1"/>
              <a:t>tBack</a:t>
            </a:r>
            <a:r>
              <a:rPr lang="en-US" sz="3200" dirty="0"/>
              <a:t> + </a:t>
            </a:r>
            <a:r>
              <a:rPr lang="en-US" sz="3200" dirty="0" err="1"/>
              <a:t>DelayT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535235" y="1763978"/>
            <a:ext cx="822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tTotal</a:t>
            </a:r>
            <a:r>
              <a:rPr lang="en-US" sz="3200" dirty="0"/>
              <a:t> = </a:t>
            </a:r>
            <a:r>
              <a:rPr lang="en-US" sz="3200" dirty="0" err="1"/>
              <a:t>tPB</a:t>
            </a:r>
            <a:r>
              <a:rPr lang="en-US" sz="3200" dirty="0"/>
              <a:t> + </a:t>
            </a:r>
            <a:r>
              <a:rPr lang="en-US" sz="3200" dirty="0" err="1"/>
              <a:t>tHeadway</a:t>
            </a:r>
            <a:r>
              <a:rPr lang="en-US" sz="3200" dirty="0"/>
              <a:t> + </a:t>
            </a:r>
            <a:r>
              <a:rPr lang="en-US" sz="3200" dirty="0" err="1"/>
              <a:t>tPD</a:t>
            </a:r>
            <a:r>
              <a:rPr lang="en-US" sz="3200" dirty="0"/>
              <a:t> + </a:t>
            </a:r>
            <a:r>
              <a:rPr lang="en-US" sz="3200" dirty="0" err="1"/>
              <a:t>SpinT</a:t>
            </a:r>
            <a:r>
              <a:rPr lang="en-US" sz="3200" dirty="0"/>
              <a:t> + </a:t>
            </a:r>
            <a:r>
              <a:rPr lang="en-US" sz="3200" dirty="0" err="1" smtClean="0"/>
              <a:t>DelayT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07/7/12/main" val="2841594597"/>
      </p:ext>
    </p:extLst>
  </p:cSld>
  <p:clrMapOvr>
    <a:masterClrMapping/>
  </p:clrMapOvr>
  <p:timing>
    <p:tnLst>
      <p:par>
        <p:cTn xmlns:p14="http://schemas.microsoft.com/office/powerpoint/2007/7/12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xmlns:mc="http://schemas.openxmlformats.org/markup-compatibility/2006" xmlns:a14="http://schemas.microsoft.com/office/drawing/2007/7/7/main" val="000000" mc:Ignorable=""/>
      </a:dk1>
      <a:lt1>
        <a:srgbClr xmlns:mc="http://schemas.openxmlformats.org/markup-compatibility/2006" xmlns:a14="http://schemas.microsoft.com/office/drawing/2007/7/7/main" val="FFFFFF" mc:Ignorable=""/>
      </a:lt1>
      <a:dk2>
        <a:srgbClr xmlns:mc="http://schemas.openxmlformats.org/markup-compatibility/2006" xmlns:a14="http://schemas.microsoft.com/office/drawing/2007/7/7/main" val="656162" mc:Ignorable=""/>
      </a:dk2>
      <a:lt2>
        <a:srgbClr xmlns:mc="http://schemas.openxmlformats.org/markup-compatibility/2006" xmlns:a14="http://schemas.microsoft.com/office/drawing/2007/7/7/main" val="E0DACC" mc:Ignorable=""/>
      </a:lt2>
      <a:accent1>
        <a:srgbClr xmlns:mc="http://schemas.openxmlformats.org/markup-compatibility/2006" xmlns:a14="http://schemas.microsoft.com/office/drawing/2007/7/7/main" val="4A5A7A" mc:Ignorable=""/>
      </a:accent1>
      <a:accent2>
        <a:srgbClr xmlns:mc="http://schemas.openxmlformats.org/markup-compatibility/2006" xmlns:a14="http://schemas.microsoft.com/office/drawing/2007/7/7/main" val="F7BD40" mc:Ignorable=""/>
      </a:accent2>
      <a:accent3>
        <a:srgbClr xmlns:mc="http://schemas.openxmlformats.org/markup-compatibility/2006" xmlns:a14="http://schemas.microsoft.com/office/drawing/2007/7/7/main" val="975C00" mc:Ignorable=""/>
      </a:accent3>
      <a:accent4>
        <a:srgbClr xmlns:mc="http://schemas.openxmlformats.org/markup-compatibility/2006" xmlns:a14="http://schemas.microsoft.com/office/drawing/2007/7/7/main" val="754D41" mc:Ignorable=""/>
      </a:accent4>
      <a:accent5>
        <a:srgbClr xmlns:mc="http://schemas.openxmlformats.org/markup-compatibility/2006" xmlns:a14="http://schemas.microsoft.com/office/drawing/2007/7/7/main" val="838995" mc:Ignorable=""/>
      </a:accent5>
      <a:accent6>
        <a:srgbClr xmlns:mc="http://schemas.openxmlformats.org/markup-compatibility/2006" xmlns:a14="http://schemas.microsoft.com/office/drawing/2007/7/7/main" val="687B66" mc:Ignorable=""/>
      </a:accent6>
      <a:hlink>
        <a:srgbClr xmlns:mc="http://schemas.openxmlformats.org/markup-compatibility/2006" xmlns:a14="http://schemas.microsoft.com/office/drawing/2007/7/7/main" val="B5740B" mc:Ignorable=""/>
      </a:hlink>
      <a:folHlink>
        <a:srgbClr xmlns:mc="http://schemas.openxmlformats.org/markup-compatibility/2006" xmlns:a14="http://schemas.microsoft.com/office/drawing/2007/7/7/main" val="7483A0" mc:Ignorable="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xmlns:mc="http://schemas.openxmlformats.org/markup-compatibility/2006" xmlns:a14="http://schemas.microsoft.com/office/drawing/2007/7/7/main" val="000000" mc:Ignorable="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xmlns:mc="http://schemas.openxmlformats.org/markup-compatibility/2006" xmlns:a14="http://schemas.microsoft.com/office/drawing/2007/7/7/main" val="000000" mc:Ignorable="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xmlns:mc="http://schemas.openxmlformats.org/markup-compatibility/2006" xmlns:a14="http://schemas.microsoft.com/office/drawing/2007/7/7/main" val="000000" mc:Ignorable="">
                <a:alpha val="75000"/>
              </a:srgbClr>
            </a:innerShdw>
            <a:outerShdw blurRad="50800" dist="25400" dir="5400000" rotWithShape="0">
              <a:srgbClr xmlns:mc="http://schemas.openxmlformats.org/markup-compatibility/2006" xmlns:a14="http://schemas.microsoft.com/office/drawing/2007/7/7/main" val="000000" mc:Ignorable="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2010-03-29T23:38:15Z</outs:dateTime>
      <outs:isPinned>true</outs:isPinned>
    </outs:relatedDate>
    <outs:relatedDate>
      <outs:type>2</outs:type>
      <outs:displayName>Created</outs:displayName>
      <outs:dateTime>2010-03-18T10:03:57Z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kaifi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kaifi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232F17C0-7149-484B-B545-65916F8BED8E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16033</TotalTime>
  <Words>119</Words>
  <Application>Microsoft Office PowerPoint</Application>
  <PresentationFormat>On-screen Show (4:3)</PresentationFormat>
  <Paragraphs>21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Mylar</vt:lpstr>
      <vt:lpstr>النمذجة الحسابية لقطار المشاعر المقدسة Mathematical modeling of the train of the holy sites</vt:lpstr>
      <vt:lpstr>Tools  -  الأدوات</vt:lpstr>
      <vt:lpstr>Objectives  -  الأهداف</vt:lpstr>
      <vt:lpstr>مسار القطار التي تم البدء في انشاءه والذي يربط عرفات بمزدلفة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kaifi</dc:creator>
  <cp:lastModifiedBy>kaifi</cp:lastModifiedBy>
  <cp:revision>27</cp:revision>
  <dcterms:created xsi:type="dcterms:W3CDTF">2010-03-18T10:03:57Z</dcterms:created>
  <dcterms:modified xsi:type="dcterms:W3CDTF">2010-05-03T03:49:34Z</dcterms:modified>
</cp:coreProperties>
</file>